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07"/>
  </p:normalViewPr>
  <p:slideViewPr>
    <p:cSldViewPr snapToGrid="0" snapToObjects="1">
      <p:cViewPr varScale="1">
        <p:scale>
          <a:sx n="119" d="100"/>
          <a:sy n="119" d="100"/>
        </p:scale>
        <p:origin x="7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7902FE-641D-0E45-90B2-BEE2C1976CC3}" type="datetimeFigureOut">
              <a:rPr lang="en-US" smtClean="0"/>
              <a:t>4/2/20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273406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7902FE-641D-0E45-90B2-BEE2C1976CC3}" type="datetimeFigureOut">
              <a:rPr lang="en-US" smtClean="0"/>
              <a:t>4/2/20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260703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7902FE-641D-0E45-90B2-BEE2C1976CC3}" type="datetimeFigureOut">
              <a:rPr lang="en-US" smtClean="0"/>
              <a:t>4/2/20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361849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7902FE-641D-0E45-90B2-BEE2C1976CC3}" type="datetimeFigureOut">
              <a:rPr lang="en-US" smtClean="0"/>
              <a:t>4/2/20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91570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7902FE-641D-0E45-90B2-BEE2C1976CC3}" type="datetimeFigureOut">
              <a:rPr lang="en-US" smtClean="0"/>
              <a:t>4/2/20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409317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7902FE-641D-0E45-90B2-BEE2C1976CC3}" type="datetimeFigureOut">
              <a:rPr lang="en-US" smtClean="0"/>
              <a:t>4/2/20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3257815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7902FE-641D-0E45-90B2-BEE2C1976CC3}" type="datetimeFigureOut">
              <a:rPr lang="en-US" smtClean="0"/>
              <a:t>4/2/20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2554667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7902FE-641D-0E45-90B2-BEE2C1976CC3}" type="datetimeFigureOut">
              <a:rPr lang="en-US" smtClean="0"/>
              <a:t>4/2/20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1487167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902FE-641D-0E45-90B2-BEE2C1976CC3}" type="datetimeFigureOut">
              <a:rPr lang="en-US" smtClean="0"/>
              <a:t>4/2/20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317965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7902FE-641D-0E45-90B2-BEE2C1976CC3}" type="datetimeFigureOut">
              <a:rPr lang="en-US" smtClean="0"/>
              <a:t>4/2/20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330951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7902FE-641D-0E45-90B2-BEE2C1976CC3}" type="datetimeFigureOut">
              <a:rPr lang="en-US" smtClean="0"/>
              <a:t>4/2/20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1E560-3578-3B44-8916-D55811AC21CB}" type="slidenum">
              <a:rPr lang="en-US" smtClean="0"/>
              <a:t>‹#›</a:t>
            </a:fld>
            <a:endParaRPr lang="en-US"/>
          </a:p>
        </p:txBody>
      </p:sp>
    </p:spTree>
    <p:extLst>
      <p:ext uri="{BB962C8B-B14F-4D97-AF65-F5344CB8AC3E}">
        <p14:creationId xmlns:p14="http://schemas.microsoft.com/office/powerpoint/2010/main" val="1424464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902FE-641D-0E45-90B2-BEE2C1976CC3}" type="datetimeFigureOut">
              <a:rPr lang="en-US" smtClean="0"/>
              <a:t>4/2/20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1E560-3578-3B44-8916-D55811AC21CB}" type="slidenum">
              <a:rPr lang="en-US" smtClean="0"/>
              <a:t>‹#›</a:t>
            </a:fld>
            <a:endParaRPr lang="en-US"/>
          </a:p>
        </p:txBody>
      </p:sp>
    </p:spTree>
    <p:extLst>
      <p:ext uri="{BB962C8B-B14F-4D97-AF65-F5344CB8AC3E}">
        <p14:creationId xmlns:p14="http://schemas.microsoft.com/office/powerpoint/2010/main" val="37140659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27374-CCE9-F343-9895-7D2B2A3D25A1}"/>
              </a:ext>
            </a:extLst>
          </p:cNvPr>
          <p:cNvSpPr>
            <a:spLocks noGrp="1"/>
          </p:cNvSpPr>
          <p:nvPr>
            <p:ph type="ctrTitle"/>
          </p:nvPr>
        </p:nvSpPr>
        <p:spPr/>
        <p:txBody>
          <a:bodyPr/>
          <a:lstStyle/>
          <a:p>
            <a:r>
              <a:rPr lang="zh-CN" altLang="en-US" dirty="0"/>
              <a:t>你是上帝的仆人</a:t>
            </a:r>
            <a:br>
              <a:rPr lang="en-GB" altLang="zh-CN" dirty="0"/>
            </a:br>
            <a:r>
              <a:rPr lang="en-GB" altLang="zh-CN" dirty="0"/>
              <a:t>You Are a Servant of God</a:t>
            </a:r>
            <a:endParaRPr lang="en-US" dirty="0"/>
          </a:p>
        </p:txBody>
      </p:sp>
      <p:sp>
        <p:nvSpPr>
          <p:cNvPr id="3" name="Subtitle 2">
            <a:extLst>
              <a:ext uri="{FF2B5EF4-FFF2-40B4-BE49-F238E27FC236}">
                <a16:creationId xmlns:a16="http://schemas.microsoft.com/office/drawing/2014/main" id="{05DD4DFA-7AE1-BE4B-9BB8-6066C00BA294}"/>
              </a:ext>
            </a:extLst>
          </p:cNvPr>
          <p:cNvSpPr>
            <a:spLocks noGrp="1"/>
          </p:cNvSpPr>
          <p:nvPr>
            <p:ph type="subTitle" idx="1"/>
          </p:nvPr>
        </p:nvSpPr>
        <p:spPr/>
        <p:txBody>
          <a:bodyPr/>
          <a:lstStyle/>
          <a:p>
            <a:r>
              <a:rPr lang="zh-CN" altLang="en-US" dirty="0"/>
              <a:t>提前</a:t>
            </a:r>
            <a:r>
              <a:rPr lang="en-US" altLang="zh-CN" dirty="0"/>
              <a:t>4:</a:t>
            </a:r>
            <a:r>
              <a:rPr lang="zh-CN" altLang="en-US" dirty="0"/>
              <a:t> </a:t>
            </a:r>
            <a:r>
              <a:rPr lang="en-US" altLang="zh-CN" dirty="0"/>
              <a:t>11-16</a:t>
            </a:r>
          </a:p>
          <a:p>
            <a:r>
              <a:rPr lang="en-US" altLang="zh-CN" dirty="0"/>
              <a:t>1 Timothy 4:11-16</a:t>
            </a:r>
            <a:endParaRPr lang="en-US" dirty="0"/>
          </a:p>
        </p:txBody>
      </p:sp>
    </p:spTree>
    <p:extLst>
      <p:ext uri="{BB962C8B-B14F-4D97-AF65-F5344CB8AC3E}">
        <p14:creationId xmlns:p14="http://schemas.microsoft.com/office/powerpoint/2010/main" val="3793696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C8314E-7530-B244-BC3F-6B1ED4F01CA2}"/>
              </a:ext>
            </a:extLst>
          </p:cNvPr>
          <p:cNvSpPr>
            <a:spLocks noGrp="1"/>
          </p:cNvSpPr>
          <p:nvPr>
            <p:ph sz="half" idx="1"/>
          </p:nvPr>
        </p:nvSpPr>
        <p:spPr/>
        <p:txBody>
          <a:bodyPr>
            <a:normAutofit/>
          </a:bodyPr>
          <a:lstStyle/>
          <a:p>
            <a:r>
              <a:rPr lang="zh-CN" altLang="en-US" sz="3200" dirty="0"/>
              <a:t>你们的神说：“你们要安慰，要安慰我的子民！（赛</a:t>
            </a:r>
            <a:r>
              <a:rPr lang="en-GB" sz="3200" dirty="0"/>
              <a:t>40:1</a:t>
            </a:r>
            <a:r>
              <a:rPr lang="zh-CN" altLang="en-US" sz="3200" dirty="0"/>
              <a:t>）</a:t>
            </a:r>
            <a:endParaRPr lang="en-GB" sz="3200" dirty="0"/>
          </a:p>
          <a:p>
            <a:r>
              <a:rPr lang="zh-CN" altLang="en-US" sz="3200" dirty="0"/>
              <a:t>“看哪，你们的神！”（赛</a:t>
            </a:r>
            <a:r>
              <a:rPr lang="en-GB" sz="3200" dirty="0"/>
              <a:t>40:9</a:t>
            </a:r>
            <a:r>
              <a:rPr lang="zh-CN" altLang="en-US" sz="3200" dirty="0"/>
              <a:t>）</a:t>
            </a:r>
            <a:endParaRPr lang="en-GB" sz="3200" dirty="0"/>
          </a:p>
        </p:txBody>
      </p:sp>
      <p:sp>
        <p:nvSpPr>
          <p:cNvPr id="4" name="Content Placeholder 3">
            <a:extLst>
              <a:ext uri="{FF2B5EF4-FFF2-40B4-BE49-F238E27FC236}">
                <a16:creationId xmlns:a16="http://schemas.microsoft.com/office/drawing/2014/main" id="{96F1FD0B-7753-E54E-AFCC-7AF8587069E0}"/>
              </a:ext>
            </a:extLst>
          </p:cNvPr>
          <p:cNvSpPr>
            <a:spLocks noGrp="1"/>
          </p:cNvSpPr>
          <p:nvPr>
            <p:ph sz="half" idx="2"/>
          </p:nvPr>
        </p:nvSpPr>
        <p:spPr/>
        <p:txBody>
          <a:bodyPr>
            <a:normAutofit/>
          </a:bodyPr>
          <a:lstStyle/>
          <a:p>
            <a:pPr marL="404813" indent="-404813"/>
            <a:r>
              <a:rPr lang="en-GB" sz="3200" dirty="0"/>
              <a:t>“Comfort, comfort my people,” says your God</a:t>
            </a:r>
            <a:r>
              <a:rPr lang="en-US" sz="3200" dirty="0"/>
              <a:t> (</a:t>
            </a:r>
            <a:r>
              <a:rPr lang="en-GB" altLang="zh-CN" sz="3200" dirty="0"/>
              <a:t>Isaiah 40:1)</a:t>
            </a:r>
          </a:p>
          <a:p>
            <a:pPr marL="404813" indent="-404813"/>
            <a:r>
              <a:rPr lang="en-GB" sz="3200" dirty="0"/>
              <a:t>“Behold your God!” </a:t>
            </a:r>
            <a:br>
              <a:rPr lang="en-GB" sz="3200" dirty="0"/>
            </a:br>
            <a:r>
              <a:rPr lang="en-GB" sz="3200" dirty="0"/>
              <a:t>(Isaiah 40:9)</a:t>
            </a:r>
            <a:endParaRPr lang="en-US" sz="3200" dirty="0"/>
          </a:p>
        </p:txBody>
      </p:sp>
    </p:spTree>
    <p:extLst>
      <p:ext uri="{BB962C8B-B14F-4D97-AF65-F5344CB8AC3E}">
        <p14:creationId xmlns:p14="http://schemas.microsoft.com/office/powerpoint/2010/main" val="3184482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965C-FC9E-8B40-B53D-6FEB49F8D1B3}"/>
              </a:ext>
            </a:extLst>
          </p:cNvPr>
          <p:cNvSpPr>
            <a:spLocks noGrp="1"/>
          </p:cNvSpPr>
          <p:nvPr>
            <p:ph type="title"/>
          </p:nvPr>
        </p:nvSpPr>
        <p:spPr/>
        <p:txBody>
          <a:bodyPr/>
          <a:lstStyle/>
          <a:p>
            <a:r>
              <a:rPr lang="en-US" dirty="0"/>
              <a:t>Abraham </a:t>
            </a:r>
            <a:r>
              <a:rPr lang="en-US" dirty="0" err="1"/>
              <a:t>Pettersson</a:t>
            </a:r>
            <a:r>
              <a:rPr lang="en-US" dirty="0"/>
              <a:t> (1724-1763)</a:t>
            </a:r>
          </a:p>
        </p:txBody>
      </p:sp>
      <p:sp>
        <p:nvSpPr>
          <p:cNvPr id="3" name="Content Placeholder 2">
            <a:extLst>
              <a:ext uri="{FF2B5EF4-FFF2-40B4-BE49-F238E27FC236}">
                <a16:creationId xmlns:a16="http://schemas.microsoft.com/office/drawing/2014/main" id="{20AE564F-EB77-B540-BB70-DA65B99A2C96}"/>
              </a:ext>
            </a:extLst>
          </p:cNvPr>
          <p:cNvSpPr>
            <a:spLocks noGrp="1"/>
          </p:cNvSpPr>
          <p:nvPr>
            <p:ph idx="1"/>
          </p:nvPr>
        </p:nvSpPr>
        <p:spPr/>
        <p:txBody>
          <a:bodyPr>
            <a:normAutofit/>
          </a:bodyPr>
          <a:lstStyle/>
          <a:p>
            <a:r>
              <a:rPr lang="zh-CN" altLang="en-US" sz="3600" dirty="0"/>
              <a:t>你是上帝的仆人</a:t>
            </a:r>
            <a:endParaRPr lang="en-GB" sz="3600" dirty="0"/>
          </a:p>
          <a:p>
            <a:r>
              <a:rPr lang="zh-CN" altLang="en-US" sz="3600" dirty="0"/>
              <a:t>你站着服事全能的上帝，祂能看到你的心，</a:t>
            </a:r>
            <a:endParaRPr lang="en-GB" sz="3600" dirty="0"/>
          </a:p>
          <a:p>
            <a:r>
              <a:rPr lang="zh-CN" altLang="en-US" sz="3600" dirty="0"/>
              <a:t>因此，你要在内心穿上美丽。</a:t>
            </a:r>
            <a:endParaRPr lang="en-GB" altLang="zh-CN" sz="3600" dirty="0"/>
          </a:p>
          <a:p>
            <a:r>
              <a:rPr lang="zh-CN" altLang="en-US" sz="3600" dirty="0"/>
              <a:t>在祷告里吸取力量吧，这是上帝的工作，而你只不过是脆弱的器皿</a:t>
            </a:r>
            <a:r>
              <a:rPr lang="en-GB" altLang="zh-CN" sz="3600" dirty="0"/>
              <a:t>.</a:t>
            </a:r>
            <a:endParaRPr lang="en-US" sz="3600" dirty="0"/>
          </a:p>
        </p:txBody>
      </p:sp>
    </p:spTree>
    <p:extLst>
      <p:ext uri="{BB962C8B-B14F-4D97-AF65-F5344CB8AC3E}">
        <p14:creationId xmlns:p14="http://schemas.microsoft.com/office/powerpoint/2010/main" val="467514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961CD-89C6-994A-8EBE-EF2D51B9F5C7}"/>
              </a:ext>
            </a:extLst>
          </p:cNvPr>
          <p:cNvSpPr>
            <a:spLocks noGrp="1"/>
          </p:cNvSpPr>
          <p:nvPr>
            <p:ph idx="1"/>
          </p:nvPr>
        </p:nvSpPr>
        <p:spPr/>
        <p:txBody>
          <a:bodyPr>
            <a:normAutofit/>
          </a:bodyPr>
          <a:lstStyle/>
          <a:p>
            <a:r>
              <a:rPr lang="zh-CN" altLang="en-US" sz="3600" dirty="0"/>
              <a:t>愿真理控制你的嘴唇，因为那里储存的是教义。</a:t>
            </a:r>
            <a:endParaRPr lang="en-GB" sz="3600" dirty="0"/>
          </a:p>
          <a:p>
            <a:r>
              <a:rPr lang="zh-CN" altLang="en-US" sz="3600" dirty="0"/>
              <a:t>愿爱引导你的心，因为你是恩典的使者。</a:t>
            </a:r>
            <a:endParaRPr lang="en-GB" sz="3600" dirty="0"/>
          </a:p>
          <a:p>
            <a:r>
              <a:rPr lang="zh-CN" altLang="en-US" sz="3600" dirty="0"/>
              <a:t>愿顺服装备你的灵魂，因为你是在为最伟大的主办事。</a:t>
            </a:r>
            <a:endParaRPr lang="en-GB" sz="3600" dirty="0"/>
          </a:p>
        </p:txBody>
      </p:sp>
    </p:spTree>
    <p:extLst>
      <p:ext uri="{BB962C8B-B14F-4D97-AF65-F5344CB8AC3E}">
        <p14:creationId xmlns:p14="http://schemas.microsoft.com/office/powerpoint/2010/main" val="37543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A8687-0D72-0342-9B29-7F8840E83E93}"/>
              </a:ext>
            </a:extLst>
          </p:cNvPr>
          <p:cNvSpPr>
            <a:spLocks noGrp="1"/>
          </p:cNvSpPr>
          <p:nvPr>
            <p:ph idx="1"/>
          </p:nvPr>
        </p:nvSpPr>
        <p:spPr/>
        <p:txBody>
          <a:bodyPr>
            <a:normAutofit/>
          </a:bodyPr>
          <a:lstStyle/>
          <a:p>
            <a:r>
              <a:rPr lang="zh-CN" altLang="en-US" sz="3600" dirty="0"/>
              <a:t>愿痛苦不要熄灭你的热情，因为你是牧人而不是主人 。</a:t>
            </a:r>
            <a:endParaRPr lang="en-GB" sz="3600" dirty="0"/>
          </a:p>
          <a:p>
            <a:r>
              <a:rPr lang="zh-CN" altLang="en-US" sz="3600" dirty="0"/>
              <a:t>愿你在事奉中不要为自己争胜，因为对低级胜利的追求不适合于灵魂的牧养。</a:t>
            </a:r>
            <a:endParaRPr lang="en-GB" sz="3600" dirty="0"/>
          </a:p>
          <a:p>
            <a:r>
              <a:rPr lang="zh-CN" altLang="en-US" sz="3600" dirty="0"/>
              <a:t>愿你不被绝望击垮，因为主会让人成长。</a:t>
            </a:r>
            <a:endParaRPr lang="en-GB" sz="3600" dirty="0"/>
          </a:p>
        </p:txBody>
      </p:sp>
    </p:spTree>
    <p:extLst>
      <p:ext uri="{BB962C8B-B14F-4D97-AF65-F5344CB8AC3E}">
        <p14:creationId xmlns:p14="http://schemas.microsoft.com/office/powerpoint/2010/main" val="339066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C50545-4ED2-1C4F-B5E6-03BF034C3BC8}"/>
              </a:ext>
            </a:extLst>
          </p:cNvPr>
          <p:cNvSpPr>
            <a:spLocks noGrp="1"/>
          </p:cNvSpPr>
          <p:nvPr>
            <p:ph idx="1"/>
          </p:nvPr>
        </p:nvSpPr>
        <p:spPr/>
        <p:txBody>
          <a:bodyPr>
            <a:normAutofit/>
          </a:bodyPr>
          <a:lstStyle/>
          <a:p>
            <a:r>
              <a:rPr lang="zh-CN" altLang="en-US" sz="3600" dirty="0"/>
              <a:t>愿救主这个牧人成为你事奉的榜样，成为你重担下的喜乐，你被审判时的保护。</a:t>
            </a:r>
            <a:endParaRPr lang="en-GB" sz="3600" dirty="0"/>
          </a:p>
          <a:p>
            <a:r>
              <a:rPr lang="zh-CN" altLang="en-US" sz="3600" dirty="0"/>
              <a:t>愿你的话语是帮助的种子，你的行程是他人的路标，你的祷告是撒但的失败。</a:t>
            </a:r>
            <a:endParaRPr lang="en-GB" sz="3600" dirty="0"/>
          </a:p>
        </p:txBody>
      </p:sp>
    </p:spTree>
    <p:extLst>
      <p:ext uri="{BB962C8B-B14F-4D97-AF65-F5344CB8AC3E}">
        <p14:creationId xmlns:p14="http://schemas.microsoft.com/office/powerpoint/2010/main" val="3896265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8F8E26F-4156-7C49-8633-50B5399A4FB0}"/>
              </a:ext>
            </a:extLst>
          </p:cNvPr>
          <p:cNvSpPr>
            <a:spLocks noGrp="1"/>
          </p:cNvSpPr>
          <p:nvPr>
            <p:ph sz="half" idx="1"/>
          </p:nvPr>
        </p:nvSpPr>
        <p:spPr>
          <a:xfrm>
            <a:off x="838200" y="938463"/>
            <a:ext cx="5181600" cy="5238500"/>
          </a:xfrm>
        </p:spPr>
        <p:txBody>
          <a:bodyPr>
            <a:normAutofit/>
          </a:bodyPr>
          <a:lstStyle/>
          <a:p>
            <a:r>
              <a:rPr lang="zh-CN" altLang="en-US" dirty="0"/>
              <a:t>转向无意义的辩论（</a:t>
            </a:r>
            <a:r>
              <a:rPr lang="en-GB" dirty="0"/>
              <a:t>1:6</a:t>
            </a:r>
            <a:r>
              <a:rPr lang="zh-CN" altLang="en-US" dirty="0"/>
              <a:t>）</a:t>
            </a:r>
            <a:endParaRPr lang="en-GB" dirty="0"/>
          </a:p>
          <a:p>
            <a:r>
              <a:rPr lang="zh-CN" altLang="en-US" dirty="0"/>
              <a:t>跟从虚谎的邪灵和鬼魔的教训（</a:t>
            </a:r>
            <a:r>
              <a:rPr lang="en-GB" dirty="0"/>
              <a:t>4:1</a:t>
            </a:r>
            <a:r>
              <a:rPr lang="zh-CN" altLang="en-US" dirty="0"/>
              <a:t>）</a:t>
            </a:r>
            <a:endParaRPr lang="en-GB" dirty="0"/>
          </a:p>
          <a:p>
            <a:r>
              <a:rPr lang="zh-CN" altLang="en-US" dirty="0"/>
              <a:t>这教训是出于说谎的人的虚伪（</a:t>
            </a:r>
            <a:r>
              <a:rPr lang="en-GB" dirty="0"/>
              <a:t>4:2</a:t>
            </a:r>
            <a:r>
              <a:rPr lang="zh-CN" altLang="en-US" dirty="0"/>
              <a:t>）</a:t>
            </a:r>
            <a:endParaRPr lang="en-GB" dirty="0"/>
          </a:p>
          <a:p>
            <a:r>
              <a:rPr lang="zh-CN" altLang="en-US" dirty="0"/>
              <a:t>禁止嫁娶、禁戒食物（</a:t>
            </a:r>
            <a:r>
              <a:rPr lang="en-GB" dirty="0"/>
              <a:t>4:3</a:t>
            </a:r>
            <a:r>
              <a:rPr lang="zh-CN" altLang="en-US" dirty="0"/>
              <a:t>）</a:t>
            </a:r>
            <a:endParaRPr lang="en-GB" dirty="0"/>
          </a:p>
          <a:p>
            <a:r>
              <a:rPr lang="zh-CN" altLang="en-US" dirty="0"/>
              <a:t>他们视敬虔为得利的门路（</a:t>
            </a:r>
            <a:r>
              <a:rPr lang="en-GB" dirty="0"/>
              <a:t>6:5</a:t>
            </a:r>
            <a:r>
              <a:rPr lang="zh-CN" altLang="en-US" dirty="0"/>
              <a:t>）</a:t>
            </a:r>
            <a:endParaRPr lang="en-GB" dirty="0"/>
          </a:p>
        </p:txBody>
      </p:sp>
      <p:sp>
        <p:nvSpPr>
          <p:cNvPr id="6" name="Content Placeholder 5">
            <a:extLst>
              <a:ext uri="{FF2B5EF4-FFF2-40B4-BE49-F238E27FC236}">
                <a16:creationId xmlns:a16="http://schemas.microsoft.com/office/drawing/2014/main" id="{E64B7DDD-ABBA-064D-AB73-3478A9631F99}"/>
              </a:ext>
            </a:extLst>
          </p:cNvPr>
          <p:cNvSpPr>
            <a:spLocks noGrp="1"/>
          </p:cNvSpPr>
          <p:nvPr>
            <p:ph sz="half" idx="2"/>
          </p:nvPr>
        </p:nvSpPr>
        <p:spPr>
          <a:xfrm>
            <a:off x="6172200" y="938463"/>
            <a:ext cx="5181600" cy="5238500"/>
          </a:xfrm>
        </p:spPr>
        <p:txBody>
          <a:bodyPr>
            <a:normAutofit/>
          </a:bodyPr>
          <a:lstStyle/>
          <a:p>
            <a:r>
              <a:rPr lang="en-US" dirty="0"/>
              <a:t>Engaging in vain discussion (1:6)</a:t>
            </a:r>
          </a:p>
          <a:p>
            <a:r>
              <a:rPr lang="en-US" dirty="0"/>
              <a:t>Giving heed to deceitful spirits and doctrines of demons (4:1)</a:t>
            </a:r>
          </a:p>
          <a:p>
            <a:r>
              <a:rPr lang="en-US" dirty="0"/>
              <a:t>Being guided by the hypocrisy of liars (4:2)</a:t>
            </a:r>
          </a:p>
          <a:p>
            <a:r>
              <a:rPr lang="en-US" dirty="0"/>
              <a:t>Forbidding marriage and enjoining abstinence from foods (4:3)</a:t>
            </a:r>
          </a:p>
          <a:p>
            <a:r>
              <a:rPr lang="en-US" dirty="0"/>
              <a:t>Imagining that godliness is a means of gain (6:5)</a:t>
            </a:r>
          </a:p>
        </p:txBody>
      </p:sp>
    </p:spTree>
    <p:extLst>
      <p:ext uri="{BB962C8B-B14F-4D97-AF65-F5344CB8AC3E}">
        <p14:creationId xmlns:p14="http://schemas.microsoft.com/office/powerpoint/2010/main" val="26326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E0577AE1-C4BA-0443-9D65-75BCBCF56989}"/>
              </a:ext>
            </a:extLst>
          </p:cNvPr>
          <p:cNvPicPr>
            <a:picLocks noGrp="1" noChangeAspect="1"/>
          </p:cNvPicPr>
          <p:nvPr>
            <p:ph sz="half" idx="1"/>
          </p:nvPr>
        </p:nvPicPr>
        <p:blipFill>
          <a:blip r:embed="rId2"/>
          <a:stretch>
            <a:fillRect/>
          </a:stretch>
        </p:blipFill>
        <p:spPr>
          <a:xfrm>
            <a:off x="396897" y="1985211"/>
            <a:ext cx="5622903" cy="3738737"/>
          </a:xfrm>
        </p:spPr>
      </p:pic>
      <p:pic>
        <p:nvPicPr>
          <p:cNvPr id="8" name="Content Placeholder 7">
            <a:extLst>
              <a:ext uri="{FF2B5EF4-FFF2-40B4-BE49-F238E27FC236}">
                <a16:creationId xmlns:a16="http://schemas.microsoft.com/office/drawing/2014/main" id="{7A5BCD32-6436-EA4B-85CA-4B7D292EFB70}"/>
              </a:ext>
            </a:extLst>
          </p:cNvPr>
          <p:cNvPicPr>
            <a:picLocks noGrp="1" noChangeAspect="1"/>
          </p:cNvPicPr>
          <p:nvPr>
            <p:ph sz="half" idx="2"/>
          </p:nvPr>
        </p:nvPicPr>
        <p:blipFill>
          <a:blip r:embed="rId3"/>
          <a:stretch>
            <a:fillRect/>
          </a:stretch>
        </p:blipFill>
        <p:spPr>
          <a:xfrm>
            <a:off x="6204584" y="1985211"/>
            <a:ext cx="5304152" cy="3941108"/>
          </a:xfrm>
        </p:spPr>
      </p:pic>
    </p:spTree>
    <p:extLst>
      <p:ext uri="{BB962C8B-B14F-4D97-AF65-F5344CB8AC3E}">
        <p14:creationId xmlns:p14="http://schemas.microsoft.com/office/powerpoint/2010/main" val="378643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E2BE3CBD-B1D5-774C-A8F9-6B91453179AF}"/>
              </a:ext>
            </a:extLst>
          </p:cNvPr>
          <p:cNvPicPr>
            <a:picLocks noGrp="1" noChangeAspect="1"/>
          </p:cNvPicPr>
          <p:nvPr>
            <p:ph idx="1"/>
          </p:nvPr>
        </p:nvPicPr>
        <p:blipFill>
          <a:blip r:embed="rId2"/>
          <a:stretch>
            <a:fillRect/>
          </a:stretch>
        </p:blipFill>
        <p:spPr>
          <a:xfrm>
            <a:off x="3533179" y="0"/>
            <a:ext cx="4244599" cy="6844416"/>
          </a:xfrm>
        </p:spPr>
      </p:pic>
    </p:spTree>
    <p:extLst>
      <p:ext uri="{BB962C8B-B14F-4D97-AF65-F5344CB8AC3E}">
        <p14:creationId xmlns:p14="http://schemas.microsoft.com/office/powerpoint/2010/main" val="8215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4E1D623-FD7C-154D-990B-673142B597EF}"/>
              </a:ext>
            </a:extLst>
          </p:cNvPr>
          <p:cNvSpPr>
            <a:spLocks noGrp="1"/>
          </p:cNvSpPr>
          <p:nvPr>
            <p:ph sz="half" idx="1"/>
          </p:nvPr>
        </p:nvSpPr>
        <p:spPr>
          <a:xfrm>
            <a:off x="838200" y="1287379"/>
            <a:ext cx="5181600" cy="4889584"/>
          </a:xfrm>
        </p:spPr>
        <p:txBody>
          <a:bodyPr/>
          <a:lstStyle/>
          <a:p>
            <a:r>
              <a:rPr lang="zh-CN" altLang="en-US" dirty="0"/>
              <a:t>你要嘱咐人，教导人（</a:t>
            </a:r>
            <a:r>
              <a:rPr lang="en-GB" dirty="0"/>
              <a:t>11</a:t>
            </a:r>
            <a:r>
              <a:rPr lang="zh-CN" altLang="en-US" dirty="0"/>
              <a:t>）</a:t>
            </a:r>
            <a:endParaRPr lang="en-GB" dirty="0"/>
          </a:p>
          <a:p>
            <a:r>
              <a:rPr lang="zh-CN" altLang="en-US" dirty="0">
                <a:solidFill>
                  <a:srgbClr val="FFFF00"/>
                </a:solidFill>
              </a:rPr>
              <a:t>不要叫人小看你年轻（</a:t>
            </a:r>
            <a:r>
              <a:rPr lang="en-GB" dirty="0">
                <a:solidFill>
                  <a:srgbClr val="FFFF00"/>
                </a:solidFill>
              </a:rPr>
              <a:t>12</a:t>
            </a:r>
            <a:r>
              <a:rPr lang="zh-CN" altLang="en-US" dirty="0">
                <a:solidFill>
                  <a:srgbClr val="FFFF00"/>
                </a:solidFill>
              </a:rPr>
              <a:t>）</a:t>
            </a:r>
            <a:endParaRPr lang="en-GB" dirty="0">
              <a:solidFill>
                <a:srgbClr val="FFFF00"/>
              </a:solidFill>
            </a:endParaRPr>
          </a:p>
          <a:p>
            <a:r>
              <a:rPr lang="zh-CN" altLang="en-US" dirty="0"/>
              <a:t>不要忽略你所得的恩赐（</a:t>
            </a:r>
            <a:r>
              <a:rPr lang="en-GB" dirty="0"/>
              <a:t>14</a:t>
            </a:r>
            <a:r>
              <a:rPr lang="zh-CN" altLang="en-US" dirty="0"/>
              <a:t>）</a:t>
            </a:r>
            <a:endParaRPr lang="en-GB" dirty="0"/>
          </a:p>
          <a:p>
            <a:r>
              <a:rPr lang="zh-CN" altLang="en-US" dirty="0"/>
              <a:t>你要认真实行，专心去作（</a:t>
            </a:r>
            <a:r>
              <a:rPr lang="en-GB" dirty="0"/>
              <a:t>15</a:t>
            </a:r>
            <a:r>
              <a:rPr lang="zh-CN" altLang="en-US" dirty="0"/>
              <a:t>）</a:t>
            </a:r>
            <a:endParaRPr lang="en-GB" dirty="0"/>
          </a:p>
          <a:p>
            <a:r>
              <a:rPr lang="zh-CN" altLang="en-US" dirty="0"/>
              <a:t>你要谨慎自己，留心自己的教训（</a:t>
            </a:r>
            <a:r>
              <a:rPr lang="en-GB" dirty="0"/>
              <a:t>16</a:t>
            </a:r>
            <a:r>
              <a:rPr lang="zh-CN" altLang="en-US" dirty="0"/>
              <a:t>）</a:t>
            </a:r>
            <a:endParaRPr lang="en-GB" dirty="0"/>
          </a:p>
        </p:txBody>
      </p:sp>
      <p:sp>
        <p:nvSpPr>
          <p:cNvPr id="6" name="Content Placeholder 5">
            <a:extLst>
              <a:ext uri="{FF2B5EF4-FFF2-40B4-BE49-F238E27FC236}">
                <a16:creationId xmlns:a16="http://schemas.microsoft.com/office/drawing/2014/main" id="{34E76EB7-E560-8348-9904-6867BCC1232F}"/>
              </a:ext>
            </a:extLst>
          </p:cNvPr>
          <p:cNvSpPr>
            <a:spLocks noGrp="1"/>
          </p:cNvSpPr>
          <p:nvPr>
            <p:ph sz="half" idx="2"/>
          </p:nvPr>
        </p:nvSpPr>
        <p:spPr>
          <a:xfrm>
            <a:off x="6172200" y="854242"/>
            <a:ext cx="5181600" cy="5322721"/>
          </a:xfrm>
        </p:spPr>
        <p:txBody>
          <a:bodyPr/>
          <a:lstStyle/>
          <a:p>
            <a:r>
              <a:rPr lang="en-GB" dirty="0"/>
              <a:t>Command and teach these things (11)</a:t>
            </a:r>
          </a:p>
          <a:p>
            <a:r>
              <a:rPr lang="en-GB" dirty="0">
                <a:solidFill>
                  <a:srgbClr val="FFFF00"/>
                </a:solidFill>
              </a:rPr>
              <a:t>Let no one despise you for your youth (12)</a:t>
            </a:r>
          </a:p>
          <a:p>
            <a:r>
              <a:rPr lang="en-GB" dirty="0"/>
              <a:t>Do not neglect the gift you have (14)</a:t>
            </a:r>
          </a:p>
          <a:p>
            <a:r>
              <a:rPr lang="en-GB" dirty="0"/>
              <a:t>Practice these things, immerse yourself in them (15)</a:t>
            </a:r>
          </a:p>
          <a:p>
            <a:r>
              <a:rPr lang="en-GB" b="1" baseline="30000" dirty="0"/>
              <a:t> </a:t>
            </a:r>
            <a:r>
              <a:rPr lang="en-GB" dirty="0"/>
              <a:t>Keep a close watch on yourself and on the teaching (16)</a:t>
            </a:r>
            <a:endParaRPr lang="en-US" dirty="0"/>
          </a:p>
        </p:txBody>
      </p:sp>
    </p:spTree>
    <p:extLst>
      <p:ext uri="{BB962C8B-B14F-4D97-AF65-F5344CB8AC3E}">
        <p14:creationId xmlns:p14="http://schemas.microsoft.com/office/powerpoint/2010/main" val="423798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75716-0958-CE4C-BC1F-7DB014548AA2}"/>
              </a:ext>
            </a:extLst>
          </p:cNvPr>
          <p:cNvSpPr>
            <a:spLocks noGrp="1"/>
          </p:cNvSpPr>
          <p:nvPr>
            <p:ph type="title"/>
          </p:nvPr>
        </p:nvSpPr>
        <p:spPr/>
        <p:txBody>
          <a:bodyPr/>
          <a:lstStyle/>
          <a:p>
            <a:r>
              <a:rPr lang="zh-CN" altLang="en-US" dirty="0"/>
              <a:t>作榜样 </a:t>
            </a:r>
            <a:r>
              <a:rPr lang="en-GB" altLang="zh-CN" dirty="0"/>
              <a:t>Set An Example</a:t>
            </a:r>
            <a:endParaRPr lang="en-US" dirty="0"/>
          </a:p>
        </p:txBody>
      </p:sp>
      <p:sp>
        <p:nvSpPr>
          <p:cNvPr id="3" name="Content Placeholder 2">
            <a:extLst>
              <a:ext uri="{FF2B5EF4-FFF2-40B4-BE49-F238E27FC236}">
                <a16:creationId xmlns:a16="http://schemas.microsoft.com/office/drawing/2014/main" id="{8C7AC9C7-981D-0242-8D73-E13CF2E7C947}"/>
              </a:ext>
            </a:extLst>
          </p:cNvPr>
          <p:cNvSpPr>
            <a:spLocks noGrp="1"/>
          </p:cNvSpPr>
          <p:nvPr>
            <p:ph sz="half" idx="1"/>
          </p:nvPr>
        </p:nvSpPr>
        <p:spPr/>
        <p:txBody>
          <a:bodyPr>
            <a:normAutofit/>
          </a:bodyPr>
          <a:lstStyle/>
          <a:p>
            <a:r>
              <a:rPr lang="zh-CN" altLang="en-US" sz="3200" u="sng" dirty="0"/>
              <a:t>谨慎自己</a:t>
            </a:r>
            <a:r>
              <a:rPr lang="zh-CN" altLang="en-US" sz="3200" dirty="0"/>
              <a:t>（</a:t>
            </a:r>
            <a:r>
              <a:rPr lang="en-US" altLang="zh-CN" sz="3200" dirty="0"/>
              <a:t>16</a:t>
            </a:r>
            <a:r>
              <a:rPr lang="zh-CN" altLang="en-US" sz="3200" dirty="0"/>
              <a:t>）</a:t>
            </a:r>
            <a:endParaRPr lang="en-GB" altLang="zh-CN" sz="3200" u="sng" dirty="0"/>
          </a:p>
          <a:p>
            <a:r>
              <a:rPr lang="zh-CN" altLang="en-US" sz="3200" dirty="0"/>
              <a:t>不要叫人小看你年轻，总要在言语、行为、爱心、信心、纯洁上，都</a:t>
            </a:r>
            <a:r>
              <a:rPr lang="zh-CN" altLang="en-US" sz="3200" u="sng" dirty="0"/>
              <a:t>作信徒的榜样</a:t>
            </a:r>
            <a:r>
              <a:rPr lang="zh-CN" altLang="en-US" sz="3200" dirty="0"/>
              <a:t>（</a:t>
            </a:r>
            <a:r>
              <a:rPr lang="en-US" altLang="zh-CN" sz="3200" dirty="0"/>
              <a:t>12</a:t>
            </a:r>
            <a:r>
              <a:rPr lang="zh-CN" altLang="en-US" sz="3200" dirty="0"/>
              <a:t>）</a:t>
            </a:r>
            <a:endParaRPr lang="en-GB" sz="3200" dirty="0"/>
          </a:p>
        </p:txBody>
      </p:sp>
      <p:sp>
        <p:nvSpPr>
          <p:cNvPr id="4" name="Content Placeholder 3">
            <a:extLst>
              <a:ext uri="{FF2B5EF4-FFF2-40B4-BE49-F238E27FC236}">
                <a16:creationId xmlns:a16="http://schemas.microsoft.com/office/drawing/2014/main" id="{822F8295-8DE6-4A4F-99E2-B7BBAAB80FD8}"/>
              </a:ext>
            </a:extLst>
          </p:cNvPr>
          <p:cNvSpPr>
            <a:spLocks noGrp="1"/>
          </p:cNvSpPr>
          <p:nvPr>
            <p:ph sz="half" idx="2"/>
          </p:nvPr>
        </p:nvSpPr>
        <p:spPr/>
        <p:txBody>
          <a:bodyPr/>
          <a:lstStyle/>
          <a:p>
            <a:r>
              <a:rPr lang="en-GB" dirty="0"/>
              <a:t>Keep a close watch on yourself</a:t>
            </a:r>
            <a:r>
              <a:rPr lang="zh-CN" altLang="en-US" dirty="0"/>
              <a:t> （</a:t>
            </a:r>
            <a:r>
              <a:rPr lang="en-US" altLang="zh-CN" dirty="0"/>
              <a:t>16</a:t>
            </a:r>
            <a:r>
              <a:rPr lang="zh-CN" altLang="en-US" dirty="0"/>
              <a:t>）</a:t>
            </a:r>
            <a:endParaRPr lang="en-GB" altLang="zh-CN" dirty="0"/>
          </a:p>
          <a:p>
            <a:r>
              <a:rPr lang="en-GB" b="1" baseline="30000" dirty="0"/>
              <a:t> </a:t>
            </a:r>
            <a:r>
              <a:rPr lang="en-GB" dirty="0"/>
              <a:t>Let no one despise you for your youth, but </a:t>
            </a:r>
            <a:r>
              <a:rPr lang="en-GB" u="sng" dirty="0"/>
              <a:t>set the believers an example</a:t>
            </a:r>
            <a:r>
              <a:rPr lang="en-GB" dirty="0"/>
              <a:t> in speech, in conduct, in love, in faith, in purity</a:t>
            </a:r>
            <a:r>
              <a:rPr lang="en-US" dirty="0"/>
              <a:t> (</a:t>
            </a:r>
            <a:r>
              <a:rPr lang="en-US" altLang="zh-CN" dirty="0"/>
              <a:t>12</a:t>
            </a:r>
            <a:r>
              <a:rPr lang="zh-CN" altLang="en-US" dirty="0"/>
              <a:t>）</a:t>
            </a:r>
            <a:endParaRPr lang="en-US" dirty="0"/>
          </a:p>
        </p:txBody>
      </p:sp>
    </p:spTree>
    <p:extLst>
      <p:ext uri="{BB962C8B-B14F-4D97-AF65-F5344CB8AC3E}">
        <p14:creationId xmlns:p14="http://schemas.microsoft.com/office/powerpoint/2010/main" val="339288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C6372C-2CEA-5246-B4E2-D13541FFFB60}"/>
              </a:ext>
            </a:extLst>
          </p:cNvPr>
          <p:cNvSpPr>
            <a:spLocks noGrp="1"/>
          </p:cNvSpPr>
          <p:nvPr>
            <p:ph sz="half" idx="1"/>
          </p:nvPr>
        </p:nvSpPr>
        <p:spPr/>
        <p:txBody>
          <a:bodyPr>
            <a:normAutofit/>
          </a:bodyPr>
          <a:lstStyle/>
          <a:p>
            <a:r>
              <a:rPr lang="zh-CN" altLang="en-US" sz="3600" dirty="0"/>
              <a:t>这些事你要认真实行，专心去作，使众人</a:t>
            </a:r>
            <a:r>
              <a:rPr lang="zh-CN" altLang="en-US" sz="3600" u="sng" dirty="0"/>
              <a:t>看出你的长进来</a:t>
            </a:r>
            <a:r>
              <a:rPr lang="zh-CN" altLang="en-US" sz="3600" dirty="0"/>
              <a:t>（</a:t>
            </a:r>
            <a:r>
              <a:rPr lang="en-GB" sz="3600" dirty="0"/>
              <a:t>15</a:t>
            </a:r>
            <a:r>
              <a:rPr lang="zh-CN" altLang="en-US" sz="3600" dirty="0"/>
              <a:t>）</a:t>
            </a:r>
            <a:endParaRPr lang="en-GB" sz="3600" dirty="0"/>
          </a:p>
        </p:txBody>
      </p:sp>
      <p:sp>
        <p:nvSpPr>
          <p:cNvPr id="4" name="Content Placeholder 3">
            <a:extLst>
              <a:ext uri="{FF2B5EF4-FFF2-40B4-BE49-F238E27FC236}">
                <a16:creationId xmlns:a16="http://schemas.microsoft.com/office/drawing/2014/main" id="{D53A82A0-E56A-CA48-BF00-EB90744FB91F}"/>
              </a:ext>
            </a:extLst>
          </p:cNvPr>
          <p:cNvSpPr>
            <a:spLocks noGrp="1"/>
          </p:cNvSpPr>
          <p:nvPr>
            <p:ph sz="half" idx="2"/>
          </p:nvPr>
        </p:nvSpPr>
        <p:spPr/>
        <p:txBody>
          <a:bodyPr>
            <a:normAutofit/>
          </a:bodyPr>
          <a:lstStyle/>
          <a:p>
            <a:r>
              <a:rPr lang="en-GB" sz="3600" dirty="0"/>
              <a:t>Practice these things, immerse yourself in them,</a:t>
            </a:r>
            <a:r>
              <a:rPr lang="en-GB" sz="3600" baseline="30000" dirty="0"/>
              <a:t> </a:t>
            </a:r>
            <a:r>
              <a:rPr lang="en-GB" sz="3600" dirty="0"/>
              <a:t>so that all may </a:t>
            </a:r>
            <a:br>
              <a:rPr lang="en-GB" sz="3600" dirty="0"/>
            </a:br>
            <a:r>
              <a:rPr lang="en-GB" sz="3600" u="sng" dirty="0"/>
              <a:t>see your progress</a:t>
            </a:r>
            <a:r>
              <a:rPr lang="en-GB" sz="3600" dirty="0"/>
              <a:t> (15)</a:t>
            </a:r>
            <a:endParaRPr lang="en-US" sz="3600" dirty="0"/>
          </a:p>
        </p:txBody>
      </p:sp>
    </p:spTree>
    <p:extLst>
      <p:ext uri="{BB962C8B-B14F-4D97-AF65-F5344CB8AC3E}">
        <p14:creationId xmlns:p14="http://schemas.microsoft.com/office/powerpoint/2010/main" val="71430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A8DE52-5885-DA4C-86AE-1510CF58DEC1}"/>
              </a:ext>
            </a:extLst>
          </p:cNvPr>
          <p:cNvSpPr>
            <a:spLocks noGrp="1"/>
          </p:cNvSpPr>
          <p:nvPr>
            <p:ph sz="half" idx="1"/>
          </p:nvPr>
        </p:nvSpPr>
        <p:spPr/>
        <p:txBody>
          <a:bodyPr>
            <a:normAutofit/>
          </a:bodyPr>
          <a:lstStyle/>
          <a:p>
            <a:r>
              <a:rPr lang="zh-CN" altLang="en-US" sz="3200" dirty="0"/>
              <a:t>你要嘱咐人，教导人（</a:t>
            </a:r>
            <a:r>
              <a:rPr lang="en-GB" sz="3200" dirty="0"/>
              <a:t>11</a:t>
            </a:r>
            <a:r>
              <a:rPr lang="zh-CN" altLang="en-US" sz="3200" dirty="0"/>
              <a:t>）</a:t>
            </a:r>
            <a:endParaRPr lang="en-GB" sz="3200" dirty="0"/>
          </a:p>
          <a:p>
            <a:r>
              <a:rPr lang="zh-CN" altLang="en-US" sz="3200" dirty="0"/>
              <a:t>你要专心宣读圣经、劝勉和教导（</a:t>
            </a:r>
            <a:r>
              <a:rPr lang="en-GB" sz="3200" dirty="0"/>
              <a:t>13</a:t>
            </a:r>
            <a:r>
              <a:rPr lang="zh-CN" altLang="en-US" sz="3200" dirty="0"/>
              <a:t>）</a:t>
            </a:r>
            <a:endParaRPr lang="en-GB" sz="3200" dirty="0"/>
          </a:p>
          <a:p>
            <a:r>
              <a:rPr lang="zh-CN" altLang="en-US" sz="3200" dirty="0"/>
              <a:t>留心自己的教训（</a:t>
            </a:r>
            <a:r>
              <a:rPr lang="en-GB" sz="3200" dirty="0"/>
              <a:t>16</a:t>
            </a:r>
            <a:r>
              <a:rPr lang="zh-CN" altLang="en-US" sz="3200" dirty="0"/>
              <a:t>）</a:t>
            </a:r>
            <a:endParaRPr lang="en-GB" sz="3200" dirty="0"/>
          </a:p>
        </p:txBody>
      </p:sp>
      <p:sp>
        <p:nvSpPr>
          <p:cNvPr id="4" name="Content Placeholder 3">
            <a:extLst>
              <a:ext uri="{FF2B5EF4-FFF2-40B4-BE49-F238E27FC236}">
                <a16:creationId xmlns:a16="http://schemas.microsoft.com/office/drawing/2014/main" id="{6767697D-063A-CE4E-AB02-EAE8FCEDCB4B}"/>
              </a:ext>
            </a:extLst>
          </p:cNvPr>
          <p:cNvSpPr>
            <a:spLocks noGrp="1"/>
          </p:cNvSpPr>
          <p:nvPr>
            <p:ph sz="half" idx="2"/>
          </p:nvPr>
        </p:nvSpPr>
        <p:spPr/>
        <p:txBody>
          <a:bodyPr/>
          <a:lstStyle/>
          <a:p>
            <a:r>
              <a:rPr lang="en-GB" dirty="0"/>
              <a:t>Command and teach these things (11)</a:t>
            </a:r>
          </a:p>
          <a:p>
            <a:r>
              <a:rPr lang="en-GB" dirty="0"/>
              <a:t>Devote yourself to the public reading of Scripture, to exhortation, to teaching (</a:t>
            </a:r>
            <a:r>
              <a:rPr lang="en-US" altLang="zh-CN" dirty="0"/>
              <a:t>13</a:t>
            </a:r>
            <a:r>
              <a:rPr lang="zh-CN" altLang="en-US" dirty="0"/>
              <a:t>）</a:t>
            </a:r>
            <a:endParaRPr lang="en-GB" altLang="zh-CN" dirty="0"/>
          </a:p>
          <a:p>
            <a:r>
              <a:rPr lang="en-GB" dirty="0"/>
              <a:t>Keep a close watch on the teaching (16)</a:t>
            </a:r>
            <a:endParaRPr lang="en-US" dirty="0"/>
          </a:p>
        </p:txBody>
      </p:sp>
    </p:spTree>
    <p:extLst>
      <p:ext uri="{BB962C8B-B14F-4D97-AF65-F5344CB8AC3E}">
        <p14:creationId xmlns:p14="http://schemas.microsoft.com/office/powerpoint/2010/main" val="150820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4A654F-2B50-0040-ACA8-9A95E8D05E8C}"/>
              </a:ext>
            </a:extLst>
          </p:cNvPr>
          <p:cNvSpPr>
            <a:spLocks noGrp="1"/>
          </p:cNvSpPr>
          <p:nvPr>
            <p:ph sz="half" idx="1"/>
          </p:nvPr>
        </p:nvSpPr>
        <p:spPr>
          <a:xfrm>
            <a:off x="838200" y="902368"/>
            <a:ext cx="5181600" cy="5274595"/>
          </a:xfrm>
        </p:spPr>
        <p:txBody>
          <a:bodyPr>
            <a:normAutofit/>
          </a:bodyPr>
          <a:lstStyle/>
          <a:p>
            <a:r>
              <a:rPr lang="zh-CN" altLang="en-US" sz="3200" dirty="0"/>
              <a:t>讲道是一种宣告。宣布神在当下此刻，此时此地正在进行的事情；并且呼召听者正面回应。讲道是报告消息，好消息，宣布神的临在，宣布神又真又活，正在行动。 </a:t>
            </a:r>
            <a:r>
              <a:rPr lang="en-US" altLang="zh-CN" sz="3200" dirty="0"/>
              <a:t>【</a:t>
            </a:r>
            <a:r>
              <a:rPr lang="zh-CN" altLang="en-US" sz="3200" dirty="0"/>
              <a:t>毕德生，</a:t>
            </a:r>
            <a:r>
              <a:rPr lang="en-US" altLang="zh-CN" sz="3200" dirty="0"/>
              <a:t>《</a:t>
            </a:r>
            <a:r>
              <a:rPr lang="zh-CN" altLang="en-US" sz="3200" dirty="0"/>
              <a:t>天国的语言</a:t>
            </a:r>
            <a:r>
              <a:rPr lang="en-US" altLang="zh-CN" sz="3200" dirty="0"/>
              <a:t>》</a:t>
            </a:r>
            <a:r>
              <a:rPr lang="zh-CN" altLang="en-US" sz="3200" dirty="0"/>
              <a:t>，</a:t>
            </a:r>
            <a:r>
              <a:rPr lang="en-GB" sz="3200" dirty="0"/>
              <a:t>16</a:t>
            </a:r>
            <a:r>
              <a:rPr lang="en-US" altLang="zh-CN" sz="3200" dirty="0"/>
              <a:t>】</a:t>
            </a:r>
            <a:endParaRPr lang="en-GB" sz="3200" dirty="0"/>
          </a:p>
        </p:txBody>
      </p:sp>
      <p:sp>
        <p:nvSpPr>
          <p:cNvPr id="4" name="Content Placeholder 3">
            <a:extLst>
              <a:ext uri="{FF2B5EF4-FFF2-40B4-BE49-F238E27FC236}">
                <a16:creationId xmlns:a16="http://schemas.microsoft.com/office/drawing/2014/main" id="{5E9A4AA5-00DA-9849-A378-E3B41874FA87}"/>
              </a:ext>
            </a:extLst>
          </p:cNvPr>
          <p:cNvSpPr>
            <a:spLocks noGrp="1"/>
          </p:cNvSpPr>
          <p:nvPr>
            <p:ph sz="half" idx="2"/>
          </p:nvPr>
        </p:nvSpPr>
        <p:spPr>
          <a:xfrm>
            <a:off x="6172200" y="902368"/>
            <a:ext cx="5181600" cy="5274595"/>
          </a:xfrm>
        </p:spPr>
        <p:txBody>
          <a:bodyPr>
            <a:normAutofit/>
          </a:bodyPr>
          <a:lstStyle/>
          <a:p>
            <a:r>
              <a:rPr lang="en-GB" sz="3200" dirty="0"/>
              <a:t>Preaching is proclamation. Preaching announces what God is doing right here and now, at this time and in this place. It also calls hearers to respond appropriately. Preaching is the news, good news, that God is alive and present and in action  (Eugene Peterson, </a:t>
            </a:r>
            <a:r>
              <a:rPr lang="en-GB" sz="3200" i="1" dirty="0"/>
              <a:t>Tell It Slant</a:t>
            </a:r>
            <a:r>
              <a:rPr lang="en-GB" sz="3200" dirty="0"/>
              <a:t>, 11).</a:t>
            </a:r>
          </a:p>
        </p:txBody>
      </p:sp>
    </p:spTree>
    <p:extLst>
      <p:ext uri="{BB962C8B-B14F-4D97-AF65-F5344CB8AC3E}">
        <p14:creationId xmlns:p14="http://schemas.microsoft.com/office/powerpoint/2010/main" val="2137859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807</Words>
  <Application>Microsoft Macintosh PowerPoint</Application>
  <PresentationFormat>Widescreen</PresentationFormat>
  <Paragraphs>55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你是上帝的仆人 You Are a Servant of God</vt:lpstr>
      <vt:lpstr>PowerPoint Presentation</vt:lpstr>
      <vt:lpstr>PowerPoint Presentation</vt:lpstr>
      <vt:lpstr>PowerPoint Presentation</vt:lpstr>
      <vt:lpstr>PowerPoint Presentation</vt:lpstr>
      <vt:lpstr>作榜样 Set An Example</vt:lpstr>
      <vt:lpstr>PowerPoint Presentation</vt:lpstr>
      <vt:lpstr>PowerPoint Presentation</vt:lpstr>
      <vt:lpstr>PowerPoint Presentation</vt:lpstr>
      <vt:lpstr>PowerPoint Presentation</vt:lpstr>
      <vt:lpstr>Abraham Pettersson (1724-1763)</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你是上帝的仆人 You Are a Servant of God</dc:title>
  <dc:creator>Simon Quah</dc:creator>
  <cp:lastModifiedBy>Rick Griffith</cp:lastModifiedBy>
  <cp:revision>12</cp:revision>
  <dcterms:created xsi:type="dcterms:W3CDTF">2020-03-24T03:12:28Z</dcterms:created>
  <dcterms:modified xsi:type="dcterms:W3CDTF">2020-04-02T09:27:40Z</dcterms:modified>
</cp:coreProperties>
</file>